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guardian.com/uk-news/2022/jun/03/uk-takes-in-fewer-ukrainians-per-capita-than-most-of-europ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guardian.com/uk-news/2022/jun/03/uk-takes-in-fewer-ukrainians-per-capita-than-most-of-europ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3d8426569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3d8426569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3d8426569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3d8426569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3d8426569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3d8426569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3d842656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3d842656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429eca60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429eca60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429eca60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429eca60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429eca60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429eca60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429eca60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429eca60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3cc6f3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3cc6f3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https://www.theguardian.com/uk-news/2022/jun/03/uk-takes-in-fewer-ukrainians-per-capita-than-most-of-europe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3d8426569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3d8426569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https://www.theguardian.com/uk-news/2022/jun/03/uk-takes-in-fewer-ukrainians-per-capita-than-most-of-europe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d8426569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d8426569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3d842656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3d842656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d8426569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d8426569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3d8426569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3d8426569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d84265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3d84265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https://www.bbc.co.uk/newsround/61156129#:~:text=It%27s%20thought%20that%20more%20than,at%20the%20end%20of%20February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3d8426569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3d8426569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Meetup x Penpal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4922500" y="3732400"/>
            <a:ext cx="40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Baiq Nurul Haqiqi, Nicole Shek, Sara Yassine, Jiuming Qin, Chloe Yeo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1" name="Google Shape;111;p25"/>
          <p:cNvCxnSpPr/>
          <p:nvPr/>
        </p:nvCxnSpPr>
        <p:spPr>
          <a:xfrm flipH="1" rot="10800000">
            <a:off x="-146350" y="1704225"/>
            <a:ext cx="9471600" cy="27702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50" y="407725"/>
            <a:ext cx="2884850" cy="26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234550" y="4657325"/>
            <a:ext cx="33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PenPal x Meetup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cxnSp>
        <p:nvCxnSpPr>
          <p:cNvPr id="209" name="Google Shape;209;p34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4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/>
        </p:nvSpPr>
        <p:spPr>
          <a:xfrm>
            <a:off x="4624175" y="461900"/>
            <a:ext cx="39963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Druh</a:t>
            </a:r>
            <a:r>
              <a:rPr lang="en" sz="15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helps to…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meaningful connections for young Ukrainians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(from children to teenagers)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UK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Encourage Ukrainian parents to connect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companionship and comfort via a penpal service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Encourage Ukrainian families in the same area to meet up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 rotWithShape="1">
          <a:blip r:embed="rId3">
            <a:alphaModFix amt="70000"/>
          </a:blip>
          <a:srcRect b="7617" l="12132" r="9742" t="2341"/>
          <a:stretch/>
        </p:blipFill>
        <p:spPr>
          <a:xfrm>
            <a:off x="6064850" y="3477250"/>
            <a:ext cx="1369185" cy="130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575" y="1822325"/>
            <a:ext cx="1498875" cy="1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endParaRPr/>
          </a:p>
        </p:txBody>
      </p:sp>
      <p:cxnSp>
        <p:nvCxnSpPr>
          <p:cNvPr id="219" name="Google Shape;219;p35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5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454" y="354575"/>
            <a:ext cx="2232224" cy="3220251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775" y="2917575"/>
            <a:ext cx="3033221" cy="1806899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162" y="1893950"/>
            <a:ext cx="1355625" cy="13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prototype</a:t>
            </a:r>
            <a:endParaRPr/>
          </a:p>
        </p:txBody>
      </p:sp>
      <p:cxnSp>
        <p:nvCxnSpPr>
          <p:cNvPr id="229" name="Google Shape;229;p36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6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00" y="1860825"/>
            <a:ext cx="1306799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r>
              <a:rPr lang="en"/>
              <a:t> runthrough</a:t>
            </a:r>
            <a:endParaRPr/>
          </a:p>
        </p:txBody>
      </p:sp>
      <p:cxnSp>
        <p:nvCxnSpPr>
          <p:cNvPr id="237" name="Google Shape;237;p37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7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00" y="1860825"/>
            <a:ext cx="1306799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technology</a:t>
            </a:r>
            <a:endParaRPr/>
          </a:p>
        </p:txBody>
      </p:sp>
      <p:cxnSp>
        <p:nvCxnSpPr>
          <p:cNvPr id="245" name="Google Shape;245;p38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8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4859750" y="874975"/>
            <a:ext cx="6810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Frontend = React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Backend = Python Flask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38" y="1746900"/>
            <a:ext cx="1420724" cy="142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850" y="2402800"/>
            <a:ext cx="2638550" cy="190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Website is for parents only - an error message will appear if a child tries to </a:t>
            </a:r>
            <a:r>
              <a:rPr lang="en" sz="2100"/>
              <a:t>sign</a:t>
            </a:r>
            <a:r>
              <a:rPr lang="en" sz="2100"/>
              <a:t> up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Two-step verification</a:t>
            </a:r>
            <a:endParaRPr sz="2100"/>
          </a:p>
        </p:txBody>
      </p:sp>
      <p:cxnSp>
        <p:nvCxnSpPr>
          <p:cNvPr id="256" name="Google Shape;256;p39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9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000" y="1964750"/>
            <a:ext cx="1214001" cy="12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4519225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41921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141921"/>
                </a:solidFill>
                <a:latin typeface="Arial"/>
                <a:ea typeface="Arial"/>
                <a:cs typeface="Arial"/>
                <a:sym typeface="Arial"/>
              </a:rPr>
              <a:t>Made sure to follow WCAG 2.1 guideline</a:t>
            </a:r>
            <a:endParaRPr sz="1700">
              <a:solidFill>
                <a:srgbClr val="1419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41921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141921"/>
                </a:solidFill>
                <a:latin typeface="Arial"/>
                <a:ea typeface="Arial"/>
                <a:cs typeface="Arial"/>
                <a:sym typeface="Arial"/>
              </a:rPr>
              <a:t>Ensured there was enough contrast between the colours</a:t>
            </a:r>
            <a:endParaRPr sz="1700">
              <a:solidFill>
                <a:srgbClr val="1419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41921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141921"/>
                </a:solidFill>
                <a:latin typeface="Arial"/>
                <a:ea typeface="Arial"/>
                <a:cs typeface="Arial"/>
                <a:sym typeface="Arial"/>
              </a:rPr>
              <a:t>Didn’t use colour as the only visual means of conveying information</a:t>
            </a:r>
            <a:endParaRPr sz="1700">
              <a:solidFill>
                <a:srgbClr val="1419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41921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141921"/>
                </a:solidFill>
                <a:latin typeface="Arial"/>
                <a:ea typeface="Arial"/>
                <a:cs typeface="Arial"/>
                <a:sym typeface="Arial"/>
              </a:rPr>
              <a:t>Supported keyboard navigation</a:t>
            </a:r>
            <a:endParaRPr sz="1700">
              <a:solidFill>
                <a:srgbClr val="1419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41921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141921"/>
                </a:solidFill>
                <a:latin typeface="Arial"/>
                <a:ea typeface="Arial"/>
                <a:cs typeface="Arial"/>
                <a:sym typeface="Arial"/>
              </a:rPr>
              <a:t>Ensured that it would work with screen readers e.g. all text is written out (not a screenshot)</a:t>
            </a:r>
            <a:endParaRPr sz="1700">
              <a:solidFill>
                <a:srgbClr val="1419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40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40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00" y="1918350"/>
            <a:ext cx="1306801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25" y="500925"/>
            <a:ext cx="4068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change in the future?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Speak to actual Ukrainian refugees!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Conduct more thorough research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Add: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Chat feature for parent/guardian users to communicate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 Google map to locate and show all users in the area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Settings…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Enhance security e.g. install SSL plugin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Make website responsive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74" name="Google Shape;274;p41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41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63" y="2134875"/>
            <a:ext cx="1554275" cy="1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5957500" y="1999050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875" y="584300"/>
            <a:ext cx="3938900" cy="37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>
            <p:ph type="title"/>
          </p:nvPr>
        </p:nvSpPr>
        <p:spPr>
          <a:xfrm>
            <a:off x="311725" y="500925"/>
            <a:ext cx="2657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cxnSp>
        <p:nvCxnSpPr>
          <p:cNvPr id="121" name="Google Shape;121;p26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6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600" y="1829500"/>
            <a:ext cx="1306801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5957500" y="1999050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129" name="Google Shape;129;p27"/>
          <p:cNvSpPr txBox="1"/>
          <p:nvPr>
            <p:ph type="title"/>
          </p:nvPr>
        </p:nvSpPr>
        <p:spPr>
          <a:xfrm>
            <a:off x="311725" y="500925"/>
            <a:ext cx="26574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cxnSp>
        <p:nvCxnSpPr>
          <p:cNvPr id="130" name="Google Shape;130;p27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7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4829850" y="557475"/>
            <a:ext cx="37809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7474A"/>
                </a:solidFill>
                <a:highlight>
                  <a:schemeClr val="lt1"/>
                </a:highlight>
              </a:rPr>
              <a:t>Research indicates that the various stressors refugee children experience before, during and after displacement are associated with various types of mental health problems.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4829850" y="2529925"/>
            <a:ext cx="1777200" cy="94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7474A"/>
                </a:solidFill>
                <a:highlight>
                  <a:srgbClr val="FFFFFF"/>
                </a:highlight>
              </a:rPr>
              <a:t>25% of refugee children suffer from loneliness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6812725" y="3219925"/>
            <a:ext cx="1777200" cy="9465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7474A"/>
                </a:solidFill>
                <a:highlight>
                  <a:srgbClr val="FFFFFF"/>
                </a:highlight>
              </a:rPr>
              <a:t>24% of refugee children report feeling depressed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00" y="1829500"/>
            <a:ext cx="1306801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more facts…</a:t>
            </a:r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4782850" y="558575"/>
            <a:ext cx="3967500" cy="3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7474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They are also at higher risk of:</a:t>
            </a:r>
            <a:endParaRPr sz="1450">
              <a:solidFill>
                <a:srgbClr val="47474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b="1" lang="en" sz="1450">
                <a:solidFill>
                  <a:schemeClr val="dk1"/>
                </a:solidFill>
              </a:rPr>
              <a:t>a w</a:t>
            </a:r>
            <a:r>
              <a:rPr b="1" lang="en" sz="1450">
                <a:solidFill>
                  <a:schemeClr val="dk1"/>
                </a:solidFill>
              </a:rPr>
              <a:t>eaker immune system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b="1" lang="en" sz="1450">
                <a:solidFill>
                  <a:schemeClr val="dk1"/>
                </a:solidFill>
              </a:rPr>
              <a:t>high blood pressure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b="1" lang="en" sz="1450">
                <a:solidFill>
                  <a:schemeClr val="dk1"/>
                </a:solidFill>
              </a:rPr>
              <a:t>cognitive decline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b="1" lang="en" sz="1450">
                <a:solidFill>
                  <a:schemeClr val="dk1"/>
                </a:solidFill>
              </a:rPr>
              <a:t>…and even death</a:t>
            </a:r>
            <a:endParaRPr b="1" sz="14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4861225" y="2200050"/>
            <a:ext cx="1108200" cy="743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7474A"/>
                </a:solidFill>
                <a:highlight>
                  <a:srgbClr val="FFFFFF"/>
                </a:highlight>
              </a:rPr>
              <a:t>Academic problems (53.6%)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6212500" y="2200050"/>
            <a:ext cx="1108200" cy="743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7474A"/>
                </a:solidFill>
                <a:highlight>
                  <a:srgbClr val="FFFFFF"/>
                </a:highlight>
              </a:rPr>
              <a:t>Behavioural difficulties</a:t>
            </a:r>
            <a:r>
              <a:rPr lang="en" sz="1100">
                <a:solidFill>
                  <a:srgbClr val="47474A"/>
                </a:solidFill>
                <a:highlight>
                  <a:srgbClr val="FFFFFF"/>
                </a:highlight>
              </a:rPr>
              <a:t> (44.6%)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7563775" y="2200050"/>
            <a:ext cx="1108200" cy="743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7474A"/>
                </a:solidFill>
                <a:highlight>
                  <a:srgbClr val="FFFFFF"/>
                </a:highlight>
              </a:rPr>
              <a:t>A</a:t>
            </a:r>
            <a:r>
              <a:rPr lang="en" sz="1100">
                <a:solidFill>
                  <a:srgbClr val="47474A"/>
                </a:solidFill>
                <a:highlight>
                  <a:srgbClr val="FFFFFF"/>
                </a:highlight>
              </a:rPr>
              <a:t>ttachment problems (38.89%)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28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8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 amt="67000"/>
          </a:blip>
          <a:srcRect b="16016" l="2621" r="3401" t="4098"/>
          <a:stretch/>
        </p:blipFill>
        <p:spPr>
          <a:xfrm>
            <a:off x="5106875" y="3167625"/>
            <a:ext cx="3319450" cy="1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600" y="1829500"/>
            <a:ext cx="1306801" cy="13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25" y="500925"/>
            <a:ext cx="37065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cxnSp>
        <p:nvCxnSpPr>
          <p:cNvPr id="154" name="Google Shape;154;p29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9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99" y="1804200"/>
            <a:ext cx="1306801" cy="130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4682350" y="1055925"/>
            <a:ext cx="4055700" cy="25527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Children experiencing loneliness when arriving to a new country as a refugee is a common occurrence. They are separated from their friends back home and struggle to relate to their new friends. They need a way to connect with other children in the same situation as them.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588950" y="1809750"/>
            <a:ext cx="12375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 flipH="1">
            <a:off x="777650" y="2364450"/>
            <a:ext cx="280200" cy="5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30"/>
          <p:cNvCxnSpPr/>
          <p:nvPr/>
        </p:nvCxnSpPr>
        <p:spPr>
          <a:xfrm>
            <a:off x="1411975" y="2356650"/>
            <a:ext cx="183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30"/>
          <p:cNvSpPr txBox="1"/>
          <p:nvPr/>
        </p:nvSpPr>
        <p:spPr>
          <a:xfrm>
            <a:off x="363075" y="3227300"/>
            <a:ext cx="9861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research</a:t>
            </a:r>
            <a:endParaRPr/>
          </a:p>
        </p:txBody>
      </p:sp>
      <p:sp>
        <p:nvSpPr>
          <p:cNvPr id="166" name="Google Shape;166;p30"/>
          <p:cNvSpPr txBox="1"/>
          <p:nvPr/>
        </p:nvSpPr>
        <p:spPr>
          <a:xfrm>
            <a:off x="1530950" y="3227300"/>
            <a:ext cx="12375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</a:t>
            </a:r>
            <a:endParaRPr/>
          </a:p>
        </p:txBody>
      </p:sp>
      <p:cxnSp>
        <p:nvCxnSpPr>
          <p:cNvPr id="167" name="Google Shape;167;p30"/>
          <p:cNvCxnSpPr/>
          <p:nvPr/>
        </p:nvCxnSpPr>
        <p:spPr>
          <a:xfrm>
            <a:off x="2055175" y="2017050"/>
            <a:ext cx="10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0"/>
          <p:cNvSpPr txBox="1"/>
          <p:nvPr/>
        </p:nvSpPr>
        <p:spPr>
          <a:xfrm>
            <a:off x="3275388" y="1816950"/>
            <a:ext cx="12375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endParaRPr/>
          </a:p>
        </p:txBody>
      </p:sp>
      <p:cxnSp>
        <p:nvCxnSpPr>
          <p:cNvPr id="169" name="Google Shape;169;p30"/>
          <p:cNvCxnSpPr/>
          <p:nvPr/>
        </p:nvCxnSpPr>
        <p:spPr>
          <a:xfrm>
            <a:off x="4781900" y="2017050"/>
            <a:ext cx="10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0"/>
          <p:cNvSpPr txBox="1"/>
          <p:nvPr/>
        </p:nvSpPr>
        <p:spPr>
          <a:xfrm>
            <a:off x="6104188" y="1809750"/>
            <a:ext cx="12375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</a:t>
            </a:r>
            <a:endParaRPr/>
          </a:p>
        </p:txBody>
      </p:sp>
      <p:cxnSp>
        <p:nvCxnSpPr>
          <p:cNvPr id="171" name="Google Shape;171;p30"/>
          <p:cNvCxnSpPr/>
          <p:nvPr/>
        </p:nvCxnSpPr>
        <p:spPr>
          <a:xfrm>
            <a:off x="6705588" y="2353350"/>
            <a:ext cx="0" cy="6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30"/>
          <p:cNvSpPr txBox="1"/>
          <p:nvPr/>
        </p:nvSpPr>
        <p:spPr>
          <a:xfrm>
            <a:off x="6144078" y="3169625"/>
            <a:ext cx="1237500" cy="61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Low, mid and high fidelity</a:t>
            </a:r>
            <a:endParaRPr/>
          </a:p>
        </p:txBody>
      </p:sp>
      <p:cxnSp>
        <p:nvCxnSpPr>
          <p:cNvPr id="173" name="Google Shape;173;p30"/>
          <p:cNvCxnSpPr/>
          <p:nvPr/>
        </p:nvCxnSpPr>
        <p:spPr>
          <a:xfrm>
            <a:off x="7612275" y="2009850"/>
            <a:ext cx="10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30"/>
          <p:cNvSpPr txBox="1"/>
          <p:nvPr/>
        </p:nvSpPr>
        <p:spPr>
          <a:xfrm>
            <a:off x="649700" y="35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UX/UI journey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/>
        </p:nvSpPr>
        <p:spPr>
          <a:xfrm>
            <a:off x="954250" y="1809750"/>
            <a:ext cx="12375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Iterate</a:t>
            </a:r>
            <a:endParaRPr/>
          </a:p>
        </p:txBody>
      </p:sp>
      <p:cxnSp>
        <p:nvCxnSpPr>
          <p:cNvPr id="180" name="Google Shape;180;p31"/>
          <p:cNvCxnSpPr/>
          <p:nvPr/>
        </p:nvCxnSpPr>
        <p:spPr>
          <a:xfrm>
            <a:off x="2420475" y="2017050"/>
            <a:ext cx="10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31"/>
          <p:cNvSpPr txBox="1"/>
          <p:nvPr/>
        </p:nvSpPr>
        <p:spPr>
          <a:xfrm>
            <a:off x="3640688" y="1816950"/>
            <a:ext cx="1237500" cy="400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>
            <a:off x="649700" y="354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UX/UI journey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71" y="1258613"/>
            <a:ext cx="2626275" cy="26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4644675" y="500925"/>
            <a:ext cx="4166400" cy="1079100"/>
          </a:xfrm>
          <a:prstGeom prst="rect">
            <a:avLst/>
          </a:prstGeom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688"/>
              <a:buNone/>
            </a:pPr>
            <a:r>
              <a:rPr b="1" lang="en" sz="1625">
                <a:solidFill>
                  <a:srgbClr val="000000"/>
                </a:solidFill>
                <a:highlight>
                  <a:srgbClr val="FFFFFF"/>
                </a:highlight>
              </a:rPr>
              <a:t>“We moved to the UK to be together, but our family was ripped apart – I’ve never felt more lonely”</a:t>
            </a:r>
            <a:r>
              <a:rPr b="1" lang="en" sz="1625">
                <a:solidFill>
                  <a:srgbClr val="000000"/>
                </a:solidFill>
              </a:rPr>
              <a:t> </a:t>
            </a:r>
            <a:r>
              <a:rPr lang="en" sz="1625">
                <a:solidFill>
                  <a:srgbClr val="000000"/>
                </a:solidFill>
              </a:rPr>
              <a:t>Enioluwada, Age 17</a:t>
            </a:r>
            <a:endParaRPr sz="162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1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312"/>
          </a:p>
        </p:txBody>
      </p:sp>
      <p:cxnSp>
        <p:nvCxnSpPr>
          <p:cNvPr id="190" name="Google Shape;190;p32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2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4644675" y="2209525"/>
            <a:ext cx="4166400" cy="1079100"/>
          </a:xfrm>
          <a:prstGeom prst="rect">
            <a:avLst/>
          </a:prstGeom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688"/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</a:rPr>
              <a:t>The most difficult thing is to communicate with other people because of the language barrier</a:t>
            </a: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r>
              <a:rPr b="1" lang="en" sz="1625">
                <a:solidFill>
                  <a:srgbClr val="000000"/>
                </a:solidFill>
              </a:rPr>
              <a:t> </a:t>
            </a:r>
            <a:r>
              <a:rPr lang="en" sz="1625">
                <a:solidFill>
                  <a:srgbClr val="000000"/>
                </a:solidFill>
              </a:rPr>
              <a:t>Polin</a:t>
            </a:r>
            <a:r>
              <a:rPr lang="en" sz="1625">
                <a:solidFill>
                  <a:srgbClr val="000000"/>
                </a:solidFill>
              </a:rPr>
              <a:t>a, Age 15</a:t>
            </a:r>
            <a:endParaRPr sz="162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1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312"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00" y="1488250"/>
            <a:ext cx="1679375" cy="16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cxnSp>
        <p:nvCxnSpPr>
          <p:cNvPr id="199" name="Google Shape;199;p33"/>
          <p:cNvCxnSpPr/>
          <p:nvPr/>
        </p:nvCxnSpPr>
        <p:spPr>
          <a:xfrm flipH="1" rot="10800000">
            <a:off x="-240450" y="3167625"/>
            <a:ext cx="4620900" cy="1306800"/>
          </a:xfrm>
          <a:prstGeom prst="straightConnector1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3"/>
          <p:cNvSpPr/>
          <p:nvPr/>
        </p:nvSpPr>
        <p:spPr>
          <a:xfrm>
            <a:off x="4328075" y="2906300"/>
            <a:ext cx="296100" cy="7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4855250" y="3009825"/>
            <a:ext cx="37065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cross between P</a:t>
            </a: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enpal and Meetup for parents/guardians of Ukrainian children in the UK.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450" y="849350"/>
            <a:ext cx="2200089" cy="205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575" y="1822325"/>
            <a:ext cx="1498875" cy="1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